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Average"/>
      <p:regular r:id="rId15"/>
    </p:embeddedFont>
    <p:embeddedFont>
      <p:font typeface="Oswal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1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font" Target="fonts/Oswald-bold.fntdata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font" Target="fonts/Oswald-regular.fntdata"/><Relationship Id="rId20" Type="http://schemas.openxmlformats.org/officeDocument/2006/relationships/customXml" Target="../customXml/item3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5" Type="http://schemas.openxmlformats.org/officeDocument/2006/relationships/font" Target="fonts/Average-regular.fntdata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customXml" Target="../customXml/item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ca8c4e16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ca8c4e16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03881a2040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03881a2040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07cd99db2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07cd99db2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07cd99db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07cd99db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31fb6c2a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31fb6c2a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3881a2040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3881a2040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ca8c4e16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ca8c4e16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7dc1a71c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7dc1a71c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5" Type="http://schemas.openxmlformats.org/officeDocument/2006/relationships/image" Target="../media/image7.jpg"/><Relationship Id="rId6" Type="http://schemas.openxmlformats.org/officeDocument/2006/relationships/image" Target="../media/image17.jpg"/><Relationship Id="rId7" Type="http://schemas.openxmlformats.org/officeDocument/2006/relationships/image" Target="../media/image10.png"/><Relationship Id="rId8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 amt="67000"/>
          </a:blip>
          <a:srcRect b="26135" l="3809" r="0" t="10275"/>
          <a:stretch/>
        </p:blipFill>
        <p:spPr>
          <a:xfrm>
            <a:off x="-128925" y="-35475"/>
            <a:ext cx="10445998" cy="517897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type="ctrTitle"/>
          </p:nvPr>
        </p:nvSpPr>
        <p:spPr>
          <a:xfrm>
            <a:off x="671250" y="10670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highlight>
                  <a:srgbClr val="FF00FF"/>
                </a:highlight>
              </a:rPr>
              <a:t>Youthreach Tuam 2020 - 2022</a:t>
            </a:r>
            <a:endParaRPr sz="3600">
              <a:solidFill>
                <a:srgbClr val="FFFFFF"/>
              </a:solidFill>
              <a:highlight>
                <a:srgbClr val="FF00FF"/>
              </a:highlight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FF00"/>
                </a:solidFill>
                <a:highlight>
                  <a:srgbClr val="000000"/>
                </a:highlight>
              </a:rPr>
              <a:t>CREATIVE SCHOOLS CASE STUDY</a:t>
            </a:r>
            <a:endParaRPr>
              <a:solidFill>
                <a:srgbClr val="00FF00"/>
              </a:solidFill>
              <a:highlight>
                <a:srgbClr val="000000"/>
              </a:highlight>
            </a:endParaRPr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671250" y="3174875"/>
            <a:ext cx="7801500" cy="11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Creative Associate Training 2023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Creative Associate Joanna McGlynn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555600"/>
            <a:ext cx="3369000" cy="755700"/>
          </a:xfrm>
          <a:prstGeom prst="rect">
            <a:avLst/>
          </a:prstGeom>
          <a:solidFill>
            <a:srgbClr val="00FF00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00FF00"/>
                </a:highlight>
              </a:rPr>
              <a:t>Context: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389600"/>
            <a:ext cx="3369000" cy="317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Tuam, Co. Galway  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Approx 40 students 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13 Staff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School Coordinator = shared position between Art Teacher &amp; Centre Director</a:t>
            </a:r>
            <a:endParaRPr sz="1800"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 amt="75000"/>
          </a:blip>
          <a:srcRect b="0" l="0" r="10055" t="8324"/>
          <a:stretch/>
        </p:blipFill>
        <p:spPr>
          <a:xfrm>
            <a:off x="4723350" y="0"/>
            <a:ext cx="44871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252485">
            <a:off x="704291" y="-222890"/>
            <a:ext cx="7871563" cy="572305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544025" y="-138550"/>
            <a:ext cx="19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0FF00"/>
                </a:solidFill>
                <a:latin typeface="Oswald"/>
                <a:ea typeface="Oswald"/>
                <a:cs typeface="Oswald"/>
                <a:sym typeface="Oswald"/>
              </a:rPr>
              <a:t>understand</a:t>
            </a:r>
            <a:endParaRPr b="1" sz="3000">
              <a:solidFill>
                <a:srgbClr val="00FF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5630375" y="4613925"/>
            <a:ext cx="137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develop</a:t>
            </a:r>
            <a:endParaRPr b="1" sz="30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5"/>
          <p:cNvSpPr txBox="1"/>
          <p:nvPr/>
        </p:nvSpPr>
        <p:spPr>
          <a:xfrm rot="-5400000">
            <a:off x="5217425" y="1162125"/>
            <a:ext cx="73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Timeline 2020 - 2022 with a focus on the UNDERSTAND phase</a:t>
            </a:r>
            <a:endParaRPr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7" name="Google Shape;77;p15"/>
          <p:cNvCxnSpPr/>
          <p:nvPr/>
        </p:nvCxnSpPr>
        <p:spPr>
          <a:xfrm>
            <a:off x="2517125" y="184700"/>
            <a:ext cx="2599800" cy="324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5"/>
          <p:cNvCxnSpPr>
            <a:stCxn id="75" idx="3"/>
          </p:cNvCxnSpPr>
          <p:nvPr/>
        </p:nvCxnSpPr>
        <p:spPr>
          <a:xfrm flipH="1" rot="10800000">
            <a:off x="7008275" y="4935075"/>
            <a:ext cx="1699500" cy="21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5"/>
          <p:cNvCxnSpPr>
            <a:stCxn id="75" idx="1"/>
          </p:cNvCxnSpPr>
          <p:nvPr/>
        </p:nvCxnSpPr>
        <p:spPr>
          <a:xfrm rot="10800000">
            <a:off x="5233175" y="4935075"/>
            <a:ext cx="397200" cy="21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" name="Google Shape;80;p15"/>
          <p:cNvCxnSpPr/>
          <p:nvPr/>
        </p:nvCxnSpPr>
        <p:spPr>
          <a:xfrm flipH="1">
            <a:off x="256625" y="184700"/>
            <a:ext cx="287400" cy="21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" name="Google Shape;81;p15"/>
          <p:cNvSpPr txBox="1"/>
          <p:nvPr/>
        </p:nvSpPr>
        <p:spPr>
          <a:xfrm rot="-5400000">
            <a:off x="-1706425" y="2447100"/>
            <a:ext cx="421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FF00"/>
                </a:solidFill>
                <a:latin typeface="Oswald"/>
                <a:ea typeface="Oswald"/>
                <a:cs typeface="Oswald"/>
                <a:sym typeface="Oswald"/>
              </a:rPr>
              <a:t>THE CREATIVE SCHOOL JOURNEY</a:t>
            </a:r>
            <a:endParaRPr b="1" sz="2400">
              <a:solidFill>
                <a:srgbClr val="00FF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82" name="Google Shape;82;p15"/>
          <p:cNvCxnSpPr/>
          <p:nvPr/>
        </p:nvCxnSpPr>
        <p:spPr>
          <a:xfrm flipH="1" rot="5400000">
            <a:off x="156975" y="525325"/>
            <a:ext cx="287400" cy="21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555600"/>
            <a:ext cx="3369000" cy="755700"/>
          </a:xfrm>
          <a:prstGeom prst="rect">
            <a:avLst/>
          </a:prstGeom>
          <a:solidFill>
            <a:srgbClr val="00FF00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00FF00"/>
                </a:highlight>
              </a:rPr>
              <a:t>CONSULTATION PROCESS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389600"/>
            <a:ext cx="3369000" cy="317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Hybrid approach: 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In-person meetings 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Phone meetings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Online via Teams/Zoom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In-Centre observations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In-Centre consultations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Distance challenges / creative tasks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Online surveys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Voting processes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swald"/>
              <a:buChar char="-"/>
            </a:pPr>
            <a:r>
              <a:rPr b="1" lang="en-GB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Notice boards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b="0" l="5964" r="-197" t="11917"/>
          <a:stretch/>
        </p:blipFill>
        <p:spPr>
          <a:xfrm>
            <a:off x="4282575" y="2882700"/>
            <a:ext cx="4861425" cy="2557975"/>
          </a:xfrm>
          <a:prstGeom prst="rect">
            <a:avLst/>
          </a:prstGeom>
          <a:noFill/>
          <a:ln cap="flat" cmpd="sng" w="12700">
            <a:solidFill>
              <a:srgbClr val="9900FF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2575" y="0"/>
            <a:ext cx="2417507" cy="3040418"/>
          </a:xfrm>
          <a:prstGeom prst="rect">
            <a:avLst/>
          </a:prstGeom>
          <a:noFill/>
          <a:ln cap="flat" cmpd="sng" w="12700">
            <a:solidFill>
              <a:srgbClr val="9900FF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525" y="0"/>
            <a:ext cx="2428475" cy="30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-15675" y="-6975"/>
            <a:ext cx="1857600" cy="514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1845249" y="0"/>
            <a:ext cx="7272201" cy="5141101"/>
          </a:xfrm>
          <a:prstGeom prst="rect">
            <a:avLst/>
          </a:prstGeom>
          <a:noFill/>
          <a:ln cap="flat" cmpd="sng" w="12700">
            <a:solidFill>
              <a:srgbClr val="9900FF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98" name="Google Shape;98;p17"/>
          <p:cNvSpPr txBox="1"/>
          <p:nvPr/>
        </p:nvSpPr>
        <p:spPr>
          <a:xfrm flipH="1" rot="-5400000">
            <a:off x="-966000" y="2529525"/>
            <a:ext cx="38004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…collating the FINDINGS 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from the understand phase...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2534" l="0" r="0" t="2534"/>
          <a:stretch/>
        </p:blipFill>
        <p:spPr>
          <a:xfrm>
            <a:off x="6096375" y="0"/>
            <a:ext cx="3047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381000" y="609600"/>
            <a:ext cx="5502900" cy="29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..embed creativity within the Centre by supporting learners and staff to recognise their diverse creative talents and providing opportunities to develop these along with increasing learners' access  to a broad range of creative opportunities which might not otherwise be available…’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823475" y="37931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1"/>
                </a:solidFill>
                <a:highlight>
                  <a:srgbClr val="00FF00"/>
                </a:highlight>
                <a:latin typeface="Oswald"/>
                <a:ea typeface="Oswald"/>
                <a:cs typeface="Oswald"/>
                <a:sym typeface="Oswald"/>
              </a:rPr>
              <a:t>school vision</a:t>
            </a:r>
            <a:endParaRPr>
              <a:solidFill>
                <a:schemeClr val="dk1"/>
              </a:solidFill>
              <a:highlight>
                <a:srgbClr val="00FF00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 amt="75000"/>
          </a:blip>
          <a:srcRect b="0" l="18314" r="0" t="38732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2362650" y="2084825"/>
            <a:ext cx="6533400" cy="1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staff creativity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providing opportunities for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connection with and exploration of 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their own creativity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-208300" y="334625"/>
            <a:ext cx="7544400" cy="17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learner self-confidence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wellbeing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personal growth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supporting learners to develop their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existing 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creative skills and providing opportunities to discover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creative skills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563475" y="3373300"/>
            <a:ext cx="71289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 a </a:t>
            </a:r>
            <a:r>
              <a:rPr b="1"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long term plan for creativity</a:t>
            </a:r>
            <a:r>
              <a:rPr lang="en-GB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the Centre through policy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2845050" y="4199025"/>
            <a:ext cx="670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FF00"/>
                </a:solidFill>
                <a:latin typeface="Oswald"/>
                <a:ea typeface="Oswald"/>
                <a:cs typeface="Oswald"/>
                <a:sym typeface="Oswald"/>
              </a:rPr>
              <a:t>aims of the creative school plan</a:t>
            </a:r>
            <a:endParaRPr sz="3600">
              <a:solidFill>
                <a:srgbClr val="00FF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937"/>
            <a:ext cx="4584402" cy="305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797" y="2250"/>
            <a:ext cx="4508203" cy="3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76200" y="22860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highlight>
                  <a:srgbClr val="00FF00"/>
                </a:highlight>
                <a:latin typeface="Average"/>
                <a:ea typeface="Average"/>
                <a:cs typeface="Average"/>
                <a:sym typeface="Average"/>
              </a:rPr>
              <a:t>visit to Museum of Country Life, Castlebar</a:t>
            </a:r>
            <a:endParaRPr b="1" sz="1800">
              <a:solidFill>
                <a:srgbClr val="FFFFFF"/>
              </a:solidFill>
              <a:highlight>
                <a:srgbClr val="00FF0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24900"/>
            <a:ext cx="3185761" cy="21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6">
            <a:alphaModFix/>
          </a:blip>
          <a:srcRect b="0" l="9612" r="23725" t="35794"/>
          <a:stretch/>
        </p:blipFill>
        <p:spPr>
          <a:xfrm>
            <a:off x="3222350" y="2385235"/>
            <a:ext cx="3820774" cy="275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0275" y="4063125"/>
            <a:ext cx="2206375" cy="5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8">
            <a:alphaModFix/>
          </a:blip>
          <a:srcRect b="0" l="26767" r="15988" t="12395"/>
          <a:stretch/>
        </p:blipFill>
        <p:spPr>
          <a:xfrm>
            <a:off x="7079725" y="2775625"/>
            <a:ext cx="2064276" cy="23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 rot="-5400000">
            <a:off x="7150075" y="178112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highlight>
                  <a:srgbClr val="FF00FF"/>
                </a:highlight>
                <a:latin typeface="Average"/>
                <a:ea typeface="Average"/>
                <a:cs typeface="Average"/>
                <a:sym typeface="Average"/>
              </a:rPr>
              <a:t>creative wire sculpture workshop led by Glenn Gibson of Art in Mind</a:t>
            </a:r>
            <a:endParaRPr b="1" sz="1800">
              <a:solidFill>
                <a:srgbClr val="FFFFFF"/>
              </a:solidFill>
              <a:highlight>
                <a:srgbClr val="FF00F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 rot="-772050">
            <a:off x="76236" y="4388001"/>
            <a:ext cx="3000038" cy="4616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5689650" y="4537725"/>
            <a:ext cx="169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develop</a:t>
            </a:r>
            <a:endParaRPr b="1" sz="36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29" name="Google Shape;129;p20"/>
          <p:cNvCxnSpPr>
            <a:stCxn id="128" idx="3"/>
          </p:cNvCxnSpPr>
          <p:nvPr/>
        </p:nvCxnSpPr>
        <p:spPr>
          <a:xfrm flipH="1" rot="10800000">
            <a:off x="7389150" y="4905075"/>
            <a:ext cx="1699500" cy="21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20"/>
          <p:cNvCxnSpPr>
            <a:stCxn id="128" idx="1"/>
          </p:cNvCxnSpPr>
          <p:nvPr/>
        </p:nvCxnSpPr>
        <p:spPr>
          <a:xfrm rot="10800000">
            <a:off x="5292450" y="4905075"/>
            <a:ext cx="397200" cy="21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1" name="Google Shape;13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1">
            <a:off x="3008761" y="1185922"/>
            <a:ext cx="3126481" cy="110008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 rot="-878940">
            <a:off x="3365477" y="1605817"/>
            <a:ext cx="2571801" cy="4616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00FF"/>
                </a:solidFill>
                <a:latin typeface="Average"/>
                <a:ea typeface="Average"/>
                <a:cs typeface="Average"/>
                <a:sym typeface="Average"/>
              </a:rPr>
              <a:t>planning in progress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FF"/>
                </a:solidFill>
              </a:rPr>
              <a:t>Creative School programme includes: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38" name="Google Shape;138;p21"/>
          <p:cNvSpPr txBox="1"/>
          <p:nvPr>
            <p:ph idx="1" type="body"/>
          </p:nvPr>
        </p:nvSpPr>
        <p:spPr>
          <a:xfrm>
            <a:off x="311700" y="923875"/>
            <a:ext cx="554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-GB" sz="1695">
                <a:latin typeface="Calibri"/>
                <a:ea typeface="Calibri"/>
                <a:cs typeface="Calibri"/>
                <a:sym typeface="Calibri"/>
              </a:rPr>
              <a:t>- Participation in Creative Schools Week  May 2021</a:t>
            </a:r>
            <a:endParaRPr b="1" sz="169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-GB" sz="1695">
                <a:latin typeface="Calibri"/>
                <a:ea typeface="Calibri"/>
                <a:cs typeface="Calibri"/>
                <a:sym typeface="Calibri"/>
              </a:rPr>
              <a:t>- Drumadore workshop to support working in cooperation and student integration September 2021</a:t>
            </a:r>
            <a:endParaRPr b="1" sz="169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-GB" sz="1695">
                <a:latin typeface="Calibri"/>
                <a:ea typeface="Calibri"/>
                <a:cs typeface="Calibri"/>
                <a:sym typeface="Calibri"/>
              </a:rPr>
              <a:t>- Staff exploration of creativity in wire sculpting workshop with Art of Mind December 2021</a:t>
            </a:r>
            <a:endParaRPr b="1" sz="169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-GB" sz="1695">
                <a:latin typeface="Calibri"/>
                <a:ea typeface="Calibri"/>
                <a:cs typeface="Calibri"/>
                <a:sym typeface="Calibri"/>
              </a:rPr>
              <a:t>- Field Trip to Museum of Country Life</a:t>
            </a:r>
            <a:endParaRPr b="1" sz="169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-GB" sz="1695">
                <a:latin typeface="Calibri"/>
                <a:ea typeface="Calibri"/>
                <a:cs typeface="Calibri"/>
                <a:sym typeface="Calibri"/>
              </a:rPr>
              <a:t>- MACNAS workshop using drama to explore self expression and storytelling; March 2022 - May 2022</a:t>
            </a:r>
            <a:endParaRPr b="1" sz="169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b="1" lang="en-GB" sz="1695">
                <a:latin typeface="Calibri"/>
                <a:ea typeface="Calibri"/>
                <a:cs typeface="Calibri"/>
                <a:sym typeface="Calibri"/>
              </a:rPr>
              <a:t>-  Youth advisors on Tuam mural project using our voice in partnership with OPW, Galway County Arts Office &amp; Creative Places Tuam; February  2022 - ongoing</a:t>
            </a:r>
            <a:endParaRPr b="1" sz="169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66" y="0"/>
            <a:ext cx="289323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06A819AAAB204BBE9FEAAD95B9E28B" ma:contentTypeVersion="20" ma:contentTypeDescription="Create a new document." ma:contentTypeScope="" ma:versionID="1606257aee2bf84a84539d007118963a">
  <xsd:schema xmlns:xsd="http://www.w3.org/2001/XMLSchema" xmlns:xs="http://www.w3.org/2001/XMLSchema" xmlns:p="http://schemas.microsoft.com/office/2006/metadata/properties" xmlns:ns2="e5bb3fd5-c1e7-493b-b3b4-501e956a148f" xmlns:ns3="1c3f1e20-8f12-4933-a769-707ba8c9238b" targetNamespace="http://schemas.microsoft.com/office/2006/metadata/properties" ma:root="true" ma:fieldsID="c097635f4bbf551a9199244bac8c526e" ns2:_="" ns3:_="">
    <xsd:import namespace="e5bb3fd5-c1e7-493b-b3b4-501e956a148f"/>
    <xsd:import namespace="1c3f1e20-8f12-4933-a769-707ba8c9238b"/>
    <xsd:element name="properties">
      <xsd:complexType>
        <xsd:sequence>
          <xsd:element name="documentManagement">
            <xsd:complexType>
              <xsd:all>
                <xsd:element ref="ns2:Returning2022_x002f_23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b3fd5-c1e7-493b-b3b4-501e956a148f" elementFormDefault="qualified">
    <xsd:import namespace="http://schemas.microsoft.com/office/2006/documentManagement/types"/>
    <xsd:import namespace="http://schemas.microsoft.com/office/infopath/2007/PartnerControls"/>
    <xsd:element name="Returning2022_x002f_23" ma:index="3" nillable="true" ma:displayName="Returning 2022/23" ma:default="1" ma:description="has indicated wish to return for new term" ma:format="Dropdown" ma:internalName="Returning2022_x002f_23" ma:readOnly="false">
      <xsd:simpleType>
        <xsd:restriction base="dms:Boolean"/>
      </xsd:simpleType>
    </xsd:element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52a04f6-fc76-4975-9bf5-11ac8e7f24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f1e20-8f12-4933-a769-707ba8c9238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5" nillable="true" ma:displayName="Taxonomy Catch All Column" ma:hidden="true" ma:list="{661dd28e-1e47-46aa-b880-12051553a087}" ma:internalName="TaxCatchAll" ma:readOnly="false" ma:showField="CatchAllData" ma:web="1c3f1e20-8f12-4933-a769-707ba8c923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turning2022_x002f_23 xmlns="e5bb3fd5-c1e7-493b-b3b4-501e956a148f">true</Returning2022_x002f_23>
    <TaxCatchAll xmlns="1c3f1e20-8f12-4933-a769-707ba8c9238b" xsi:nil="true"/>
    <lcf76f155ced4ddcb4097134ff3c332f xmlns="e5bb3fd5-c1e7-493b-b3b4-501e956a148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FD7936-2521-40D3-A851-53541E96BC2D}"/>
</file>

<file path=customXml/itemProps2.xml><?xml version="1.0" encoding="utf-8"?>
<ds:datastoreItem xmlns:ds="http://schemas.openxmlformats.org/officeDocument/2006/customXml" ds:itemID="{0C526976-9462-4835-BD52-12C8AACEFA5D}"/>
</file>

<file path=customXml/itemProps3.xml><?xml version="1.0" encoding="utf-8"?>
<ds:datastoreItem xmlns:ds="http://schemas.openxmlformats.org/officeDocument/2006/customXml" ds:itemID="{83330E82-A8BB-4ECB-AFD3-81C54CF35D29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0x0101005D06A819AAAB204BBE9FEAAD95B9E28B</vt:lpwstr>
  </property>
</Properties>
</file>